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jpg" ContentType="image/jpeg"/>
  <Override PartName="/ppt/media/image21.jpg" ContentType="image/jpe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396BCE-5316-4CB8-9411-9AF49312707D}" v="2" dt="2026-08-07T20:11:26.59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35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0C5D8-0F71-4880-AD65-8D0C751040C7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A74FCB-13DA-49EA-BDE4-680837A6C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6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A74FCB-13DA-49EA-BDE4-680837A6CF4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33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211F1F"/>
                </a:solidFill>
                <a:latin typeface="G.I. 530"/>
                <a:cs typeface="G.I. 53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rgbClr val="211F1F"/>
                </a:solidFill>
                <a:latin typeface="G.I. 530"/>
                <a:cs typeface="G.I. 53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211F1F"/>
                </a:solidFill>
                <a:latin typeface="G.I. 530"/>
                <a:cs typeface="G.I. 53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rgbClr val="211F1F"/>
                </a:solidFill>
                <a:latin typeface="G.I. 530"/>
                <a:cs typeface="G.I. 53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211F1F"/>
                </a:solidFill>
                <a:latin typeface="G.I. 530"/>
                <a:cs typeface="G.I. 53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211F1F"/>
                </a:solidFill>
                <a:latin typeface="G.I. 530"/>
                <a:cs typeface="G.I. 53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380E83-82EF-AB06-D85C-ED2C4DCA6C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304800"/>
            <a:ext cx="2209800" cy="521061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4490" y="234175"/>
            <a:ext cx="6014720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211F1F"/>
                </a:solidFill>
                <a:latin typeface="G.I. 530"/>
                <a:cs typeface="G.I. 53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0489" y="1287576"/>
            <a:ext cx="6053455" cy="420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rgbClr val="211F1F"/>
                </a:solidFill>
                <a:latin typeface="G.I. 530"/>
                <a:cs typeface="G.I. 53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250462"/>
              </p:ext>
            </p:extLst>
          </p:nvPr>
        </p:nvGraphicFramePr>
        <p:xfrm>
          <a:off x="538695" y="2185035"/>
          <a:ext cx="7172959" cy="23774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98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4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1639">
                <a:tc gridSpan="2">
                  <a:txBody>
                    <a:bodyPr/>
                    <a:lstStyle/>
                    <a:p>
                      <a:pPr marL="179070">
                        <a:lnSpc>
                          <a:spcPts val="3945"/>
                        </a:lnSpc>
                        <a:spcBef>
                          <a:spcPts val="1175"/>
                        </a:spcBef>
                      </a:pPr>
                      <a:endParaRPr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9225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U.S.</a:t>
                      </a:r>
                      <a:r>
                        <a:rPr sz="1200" b="1" spc="5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Army</a:t>
                      </a:r>
                      <a:r>
                        <a:rPr sz="1200" b="1" spc="1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Tank-automotive</a:t>
                      </a:r>
                      <a:r>
                        <a:rPr sz="1200" b="1" spc="5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sz="1200" b="1" spc="1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Armaments</a:t>
                      </a:r>
                      <a:r>
                        <a:rPr sz="1200" b="1" spc="5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Command</a:t>
                      </a:r>
                      <a:endParaRPr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7630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6615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endParaRPr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81610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69D96F5-3AC4-6CA8-E2F2-E928E7C9F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1981200" cy="4671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1F6E58-41B4-9B2D-3A27-0070C5D5BD8E}"/>
              </a:ext>
            </a:extLst>
          </p:cNvPr>
          <p:cNvSpPr txBox="1"/>
          <p:nvPr/>
        </p:nvSpPr>
        <p:spPr>
          <a:xfrm>
            <a:off x="457200" y="2338023"/>
            <a:ext cx="7467600" cy="1438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070">
              <a:lnSpc>
                <a:spcPts val="3945"/>
              </a:lnSpc>
              <a:spcBef>
                <a:spcPts val="1175"/>
              </a:spcBef>
            </a:pPr>
            <a: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OIB</a:t>
            </a:r>
            <a:r>
              <a:rPr lang="en-US" sz="3600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070" marR="1336675">
              <a:lnSpc>
                <a:spcPts val="3070"/>
              </a:lnSpc>
              <a:spcBef>
                <a:spcPts val="365"/>
              </a:spcBef>
            </a:pPr>
            <a:r>
              <a:rPr lang="en-US" sz="320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en-US" sz="3200" spc="-6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CONTRIBUTIONS</a:t>
            </a:r>
            <a:r>
              <a:rPr lang="en-US" sz="3200" spc="-11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pc="-25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320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</a:t>
            </a:r>
            <a:r>
              <a:rPr lang="en-US" sz="3200" spc="-12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COMBAT</a:t>
            </a:r>
            <a:r>
              <a:rPr lang="en-US" sz="3200" spc="-12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pc="-1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3146F6-2E38-6FF9-7BBD-DFD6CC418562}"/>
              </a:ext>
            </a:extLst>
          </p:cNvPr>
          <p:cNvSpPr txBox="1"/>
          <p:nvPr/>
        </p:nvSpPr>
        <p:spPr>
          <a:xfrm>
            <a:off x="4572000" y="4050268"/>
            <a:ext cx="2514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6615" algn="l">
              <a:lnSpc>
                <a:spcPct val="100000"/>
              </a:lnSpc>
              <a:spcBef>
                <a:spcPts val="1430"/>
              </a:spcBef>
            </a:pPr>
            <a:r>
              <a:rPr lang="en-US" sz="1800" b="1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1800" b="1" spc="-15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</a:t>
            </a:r>
            <a:r>
              <a:rPr lang="en-US" sz="1800" b="1" spc="-3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spc="-2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271919"/>
              </p:ext>
            </p:extLst>
          </p:nvPr>
        </p:nvGraphicFramePr>
        <p:xfrm>
          <a:off x="538695" y="2185035"/>
          <a:ext cx="7172959" cy="23774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98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4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1639">
                <a:tc gridSpan="2">
                  <a:txBody>
                    <a:bodyPr/>
                    <a:lstStyle/>
                    <a:p>
                      <a:pPr marL="366395" marR="165100" indent="-635">
                        <a:lnSpc>
                          <a:spcPct val="80000"/>
                        </a:lnSpc>
                        <a:spcBef>
                          <a:spcPts val="1655"/>
                        </a:spcBef>
                      </a:pPr>
                      <a:endParaRPr sz="3600" dirty="0">
                        <a:latin typeface="G.I. 400"/>
                        <a:cs typeface="G.I. 400"/>
                      </a:endParaRPr>
                    </a:p>
                  </a:txBody>
                  <a:tcPr marL="0" marR="0" marT="210185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6576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</a:t>
                      </a:r>
                      <a:r>
                        <a:rPr sz="1200" b="1" spc="-15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Eloy Martinez</a:t>
                      </a:r>
                      <a:r>
                        <a:rPr sz="1200" b="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sz="1200" b="0" spc="2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0" spc="-1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Commander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8580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6B933EB-699C-D2E8-D29D-C8A88A78B174}"/>
              </a:ext>
            </a:extLst>
          </p:cNvPr>
          <p:cNvSpPr txBox="1"/>
          <p:nvPr/>
        </p:nvSpPr>
        <p:spPr>
          <a:xfrm>
            <a:off x="685800" y="2286000"/>
            <a:ext cx="5626861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ROCK ISLAND </a:t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ARSENAL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Joint Manufacturing and Technology Center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93B03F-FFFE-C22F-0C60-AF3910A202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2228830"/>
            <a:ext cx="1152525" cy="15367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6">
            <a:extLst>
              <a:ext uri="{FF2B5EF4-FFF2-40B4-BE49-F238E27FC236}">
                <a16:creationId xmlns:a16="http://schemas.microsoft.com/office/drawing/2014/main" id="{14930E84-D4B4-78C3-A51A-E05D99263DD6}"/>
              </a:ext>
            </a:extLst>
          </p:cNvPr>
          <p:cNvSpPr txBox="1"/>
          <p:nvPr/>
        </p:nvSpPr>
        <p:spPr>
          <a:xfrm>
            <a:off x="402430" y="1366553"/>
            <a:ext cx="7705725" cy="827790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lang="en-US"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RIA-JMTC’s Support to OIB Modernization</a:t>
            </a:r>
            <a:r>
              <a:rPr sz="2000"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  <a:r>
              <a:rPr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b="1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offer: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544976" y="6346688"/>
            <a:ext cx="97790" cy="99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0"/>
              </a:lnSpc>
            </a:pPr>
            <a:r>
              <a:rPr sz="700" b="1" spc="-35" dirty="0">
                <a:solidFill>
                  <a:srgbClr val="211F1F"/>
                </a:solidFill>
                <a:latin typeface="Arial"/>
                <a:cs typeface="Arial"/>
              </a:rPr>
              <a:t>11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7513" y="2202712"/>
            <a:ext cx="2991487" cy="20717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Foundry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Painting</a:t>
            </a:r>
            <a:endParaRPr lang="en-US" sz="16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Assembly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Forging</a:t>
            </a:r>
            <a:endParaRPr lang="en-US" sz="16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Machining/Grinding</a:t>
            </a:r>
            <a:endParaRPr lang="en-US" sz="16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Welding</a:t>
            </a:r>
            <a:endParaRPr lang="en-US" sz="16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Pliable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4964" y="4663658"/>
            <a:ext cx="6262847" cy="1313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b="1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pportunities</a:t>
            </a:r>
            <a:r>
              <a:rPr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b="1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</a:t>
            </a:r>
            <a:r>
              <a:rPr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(3–</a:t>
            </a:r>
            <a:r>
              <a:rPr b="1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b="1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b="1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outlook):</a:t>
            </a:r>
            <a:endParaRPr lang="en-US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Vertically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Integrated–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raw</a:t>
            </a:r>
            <a:r>
              <a:rPr sz="16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finished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assembly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roof</a:t>
            </a:r>
            <a:endParaRPr lang="en-US" sz="1600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AS9100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Certified</a:t>
            </a:r>
            <a:r>
              <a:rPr sz="1600" spc="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1600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CNC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machining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6B5AD2-40FE-AFFC-221A-E50160EC8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83" r="26572"/>
          <a:stretch>
            <a:fillRect/>
          </a:stretch>
        </p:blipFill>
        <p:spPr>
          <a:xfrm>
            <a:off x="6160652" y="0"/>
            <a:ext cx="6031348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87EEB3F-7E15-9D8E-8F07-86165889D71D}"/>
              </a:ext>
            </a:extLst>
          </p:cNvPr>
          <p:cNvSpPr/>
          <p:nvPr/>
        </p:nvSpPr>
        <p:spPr>
          <a:xfrm>
            <a:off x="6160652" y="0"/>
            <a:ext cx="3362325" cy="68580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1000">
                <a:schemeClr val="bg1"/>
              </a:gs>
              <a:gs pos="93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364490" y="416983"/>
            <a:ext cx="6798310" cy="7887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225"/>
              </a:lnSpc>
              <a:spcBef>
                <a:spcPts val="95"/>
              </a:spcBef>
            </a:pPr>
            <a:r>
              <a:rPr b="1" spc="-10" dirty="0">
                <a:latin typeface="Arial" panose="020B0604020202020204" pitchFamily="34" charset="0"/>
                <a:cs typeface="Arial" panose="020B0604020202020204" pitchFamily="34" charset="0"/>
              </a:rPr>
              <a:t>TACOM:</a:t>
            </a:r>
            <a:r>
              <a:rPr lang="en-US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ROCK</a:t>
            </a:r>
            <a:r>
              <a:rPr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ISLAND</a:t>
            </a:r>
            <a:r>
              <a:rPr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40" dirty="0">
                <a:latin typeface="Arial" panose="020B0604020202020204" pitchFamily="34" charset="0"/>
                <a:cs typeface="Arial" panose="020B0604020202020204" pitchFamily="34" charset="0"/>
              </a:rPr>
              <a:t>ARSENAL 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b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r>
              <a:rPr sz="2000" b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MANUFACTURING </a:t>
            </a:r>
            <a:r>
              <a:rPr lang="en-US"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  <a:r>
              <a:rPr sz="2000" b="1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5777" y="13067"/>
            <a:ext cx="10420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48304" y="6451659"/>
            <a:ext cx="4229100" cy="379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DISTRIBUTION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STATEMENT</a:t>
            </a:r>
            <a:r>
              <a:rPr sz="1200" spc="-1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A.</a:t>
            </a:r>
            <a:r>
              <a:rPr sz="1200" spc="-7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Approved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for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Public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Release.</a:t>
            </a:r>
            <a:endParaRPr sz="1200">
              <a:latin typeface="Arial"/>
              <a:cs typeface="Arial"/>
            </a:endParaRPr>
          </a:p>
          <a:p>
            <a:pPr marL="1139825">
              <a:lnSpc>
                <a:spcPct val="100000"/>
              </a:lnSpc>
              <a:spcBef>
                <a:spcPts val="2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29739" y="2203868"/>
            <a:ext cx="3085703" cy="205889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CNC Machining</a:t>
            </a:r>
          </a:p>
          <a:p>
            <a:pPr marL="298450" marR="798830" indent="-285750"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Advanced/Additive Manufacturing</a:t>
            </a:r>
          </a:p>
          <a:p>
            <a:pPr marL="298450" indent="-285750"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&amp; Laboratory Services</a:t>
            </a:r>
          </a:p>
          <a:p>
            <a:pPr marL="298450" indent="-285750"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Military Specification Plating</a:t>
            </a:r>
          </a:p>
          <a:p>
            <a:pPr marL="298450" indent="-285750"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Production</a:t>
            </a:r>
          </a:p>
          <a:p>
            <a:pPr marL="298450" indent="-285750"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 Services</a:t>
            </a:r>
            <a:endParaRPr lang="en-US" sz="1600" spc="-10" dirty="0">
              <a:solidFill>
                <a:srgbClr val="21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196215" algn="l"/>
              </a:tabLst>
            </a:pPr>
            <a:r>
              <a:rPr lang="en-US"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Obsolescence Manufacturing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32276" y="6325615"/>
            <a:ext cx="123189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-25" dirty="0">
                <a:solidFill>
                  <a:srgbClr val="211F1F"/>
                </a:solidFill>
                <a:latin typeface="Arial"/>
                <a:cs typeface="Arial"/>
              </a:rPr>
              <a:t>12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5777" y="13067"/>
            <a:ext cx="10420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43400" y="6441017"/>
            <a:ext cx="4229100" cy="379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DISTRIBUTION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STATEMENT</a:t>
            </a:r>
            <a:r>
              <a:rPr sz="1200" spc="-1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A.</a:t>
            </a:r>
            <a:r>
              <a:rPr sz="1200" spc="-7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Approved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for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Public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Release.</a:t>
            </a:r>
            <a:endParaRPr sz="1200" dirty="0">
              <a:latin typeface="Arial"/>
              <a:cs typeface="Arial"/>
            </a:endParaRPr>
          </a:p>
          <a:p>
            <a:pPr marL="1139825">
              <a:lnSpc>
                <a:spcPct val="100000"/>
              </a:lnSpc>
              <a:spcBef>
                <a:spcPts val="2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7987" y="1415966"/>
            <a:ext cx="10727213" cy="3628557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  <a:tabLst>
                <a:tab pos="195580" algn="l"/>
              </a:tabLst>
            </a:pPr>
            <a:r>
              <a:rPr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AMC’s</a:t>
            </a:r>
            <a:r>
              <a:rPr b="1"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CSO</a:t>
            </a:r>
            <a:r>
              <a:rPr b="1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b="1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  <a:tabLst>
                <a:tab pos="195580" algn="l"/>
              </a:tabLst>
            </a:pPr>
            <a:r>
              <a:rPr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</a:t>
            </a:r>
            <a:r>
              <a:rPr b="1"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b="1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r>
              <a:rPr b="1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relating</a:t>
            </a:r>
            <a:r>
              <a:rPr b="1"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b="1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RIA-</a:t>
            </a:r>
            <a:r>
              <a:rPr b="1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JMTC’s</a:t>
            </a:r>
            <a:r>
              <a:rPr b="1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en-US"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558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Robotics</a:t>
            </a:r>
            <a:r>
              <a:rPr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Automation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558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Automation</a:t>
            </a:r>
            <a:r>
              <a:rPr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hazardous</a:t>
            </a:r>
            <a:r>
              <a:rPr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r>
              <a:rPr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(blasting,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grinding,</a:t>
            </a:r>
            <a:r>
              <a:rPr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forge</a:t>
            </a:r>
            <a:r>
              <a:rPr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handling</a:t>
            </a:r>
            <a:r>
              <a:rPr lang="en-US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558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Additive</a:t>
            </a:r>
            <a:r>
              <a:rPr spc="-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r>
              <a:rPr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(3D</a:t>
            </a:r>
            <a:r>
              <a:rPr spc="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Printing</a:t>
            </a:r>
            <a:r>
              <a:rPr lang="en-US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558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558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destructive</a:t>
            </a:r>
            <a:r>
              <a:rPr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endParaRPr lang="en-US" spc="-10" dirty="0">
              <a:solidFill>
                <a:srgbClr val="21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95580" algn="l"/>
              </a:tabLst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 marR="932815">
              <a:lnSpc>
                <a:spcPts val="1930"/>
              </a:lnSpc>
              <a:tabLst>
                <a:tab pos="194945" algn="l"/>
              </a:tabLst>
            </a:pPr>
            <a:r>
              <a:rPr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Cornerstone</a:t>
            </a:r>
            <a:r>
              <a:rPr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OTA:</a:t>
            </a:r>
            <a:r>
              <a:rPr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b="1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r>
              <a:rPr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next </a:t>
            </a:r>
            <a:r>
              <a:rPr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</a:t>
            </a:r>
            <a:r>
              <a:rPr b="1" spc="-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Modernization</a:t>
            </a:r>
            <a:r>
              <a:rPr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b="1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  <a:endParaRPr lang="en-US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7815" marR="932815" indent="-285750">
              <a:lnSpc>
                <a:spcPts val="1930"/>
              </a:lnSpc>
              <a:buFont typeface="Arial" panose="020B0604020202020204" pitchFamily="34" charset="0"/>
              <a:buChar char="•"/>
              <a:tabLst>
                <a:tab pos="194945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Closed:</a:t>
            </a:r>
            <a:r>
              <a:rPr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Forging</a:t>
            </a:r>
            <a:r>
              <a:rPr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Annex</a:t>
            </a:r>
            <a:r>
              <a:rPr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Assurance</a:t>
            </a:r>
            <a:r>
              <a:rPr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Calibration Facility</a:t>
            </a:r>
            <a:endParaRPr lang="en-US" spc="-10" dirty="0">
              <a:solidFill>
                <a:srgbClr val="21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 marR="932815">
              <a:lnSpc>
                <a:spcPts val="1930"/>
              </a:lnSpc>
              <a:tabLst>
                <a:tab pos="194945" algn="l"/>
              </a:tabLst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95580" algn="l"/>
              </a:tabLst>
            </a:pPr>
            <a:r>
              <a:rPr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Raw</a:t>
            </a:r>
            <a:r>
              <a:rPr b="1" spc="-7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  <a:r>
              <a:rPr b="1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b="1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Hardware</a:t>
            </a:r>
            <a:endParaRPr lang="en-US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558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Steel,</a:t>
            </a:r>
            <a:r>
              <a:rPr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copper,</a:t>
            </a:r>
            <a:r>
              <a:rPr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aluminum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7" descr="$PPTXTitle">
            <a:extLst>
              <a:ext uri="{FF2B5EF4-FFF2-40B4-BE49-F238E27FC236}">
                <a16:creationId xmlns:a16="http://schemas.microsoft.com/office/drawing/2014/main" id="{607493AC-9FB2-B185-DD37-6C85D88B7F0D}"/>
              </a:ext>
            </a:extLst>
          </p:cNvPr>
          <p:cNvSpPr txBox="1">
            <a:spLocks/>
          </p:cNvSpPr>
          <p:nvPr/>
        </p:nvSpPr>
        <p:spPr>
          <a:xfrm>
            <a:off x="364490" y="416983"/>
            <a:ext cx="7179310" cy="7887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rgbClr val="211F1F"/>
                </a:solidFill>
                <a:latin typeface="G.I. 530"/>
                <a:ea typeface="+mj-ea"/>
                <a:cs typeface="G.I. 530"/>
              </a:defRPr>
            </a:lvl1pPr>
          </a:lstStyle>
          <a:p>
            <a:pPr marL="12700">
              <a:lnSpc>
                <a:spcPts val="3225"/>
              </a:lnSpc>
              <a:spcBef>
                <a:spcPts val="95"/>
              </a:spcBef>
            </a:pPr>
            <a:r>
              <a:rPr lang="en-US" b="1" spc="-10" dirty="0">
                <a:latin typeface="Arial" panose="020B0604020202020204" pitchFamily="34" charset="0"/>
                <a:cs typeface="Arial" panose="020B0604020202020204" pitchFamily="34" charset="0"/>
              </a:rPr>
              <a:t>ACC-DTA: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ROCK</a:t>
            </a:r>
            <a:r>
              <a:rPr lang="en-US"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ISLAND</a:t>
            </a:r>
            <a:r>
              <a:rPr lang="en-US" b="1" spc="-40" dirty="0">
                <a:latin typeface="Arial" panose="020B0604020202020204" pitchFamily="34" charset="0"/>
                <a:cs typeface="Arial" panose="020B0604020202020204" pitchFamily="34" charset="0"/>
              </a:rPr>
              <a:t> ARSENAL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b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r>
              <a:rPr lang="en-US" sz="2000" b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MANUFACTURING AND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  <a:r>
              <a:rPr lang="en-US" sz="2000" b="1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395123"/>
              </p:ext>
            </p:extLst>
          </p:nvPr>
        </p:nvGraphicFramePr>
        <p:xfrm>
          <a:off x="538695" y="2185035"/>
          <a:ext cx="7172959" cy="23774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98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4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1639">
                <a:tc gridSpan="2">
                  <a:txBody>
                    <a:bodyPr/>
                    <a:lstStyle/>
                    <a:p>
                      <a:pPr marL="365760" marR="3891279">
                        <a:lnSpc>
                          <a:spcPct val="80000"/>
                        </a:lnSpc>
                        <a:spcBef>
                          <a:spcPts val="1655"/>
                        </a:spcBef>
                      </a:pPr>
                      <a:endParaRPr sz="3600" dirty="0">
                        <a:latin typeface="G.I. 400"/>
                        <a:cs typeface="G.I. 400"/>
                      </a:endParaRPr>
                    </a:p>
                  </a:txBody>
                  <a:tcPr marL="0" marR="0" marT="210185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365760" marR="0" lvl="0" indent="0" defTabSz="914400" eaLnBrk="1" fontAlgn="auto" latinLnBrk="0" hangingPunct="1">
                        <a:lnSpc>
                          <a:spcPts val="1405"/>
                        </a:lnSpc>
                        <a:spcBef>
                          <a:spcPts val="5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</a:t>
                      </a:r>
                      <a:r>
                        <a:rPr lang="en-US" sz="1200" b="1" spc="-15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Christopher Masson</a:t>
                      </a:r>
                      <a:r>
                        <a:rPr lang="en-US" sz="1200" b="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200" b="0" spc="2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spc="-1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Commander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 anchor="ctr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DF6ABD0-38B2-C442-2C3A-C7D06CAF8FBD}"/>
              </a:ext>
            </a:extLst>
          </p:cNvPr>
          <p:cNvSpPr txBox="1"/>
          <p:nvPr/>
        </p:nvSpPr>
        <p:spPr>
          <a:xfrm>
            <a:off x="685800" y="2362200"/>
            <a:ext cx="32624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RED RIVER</a:t>
            </a:r>
            <a:br>
              <a:rPr lang="en-US" sz="3600" b="1" dirty="0">
                <a:solidFill>
                  <a:srgbClr val="FFC000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ARMY DEPOT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9AD5C3-C290-122A-3A0D-9FEAD8E8F7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333625"/>
            <a:ext cx="13716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44976" y="6346688"/>
            <a:ext cx="97790" cy="99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0"/>
              </a:lnSpc>
            </a:pPr>
            <a:r>
              <a:rPr sz="700" b="1" spc="-35" dirty="0">
                <a:solidFill>
                  <a:srgbClr val="211F1F"/>
                </a:solidFill>
                <a:latin typeface="Arial"/>
                <a:cs typeface="Arial"/>
              </a:rPr>
              <a:t>14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264160" y="389913"/>
            <a:ext cx="601472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95"/>
              </a:spcBef>
            </a:pP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TACOM:</a:t>
            </a:r>
            <a:r>
              <a:rPr b="1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b="1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RIVER</a:t>
            </a:r>
            <a:r>
              <a:rPr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b="1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3476A2-8A3B-576C-FFCE-97A7C49A53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640" r="27501"/>
          <a:stretch>
            <a:fillRect/>
          </a:stretch>
        </p:blipFill>
        <p:spPr>
          <a:xfrm>
            <a:off x="6600825" y="379"/>
            <a:ext cx="5591175" cy="685762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A67F234-C644-346C-B4A0-AA1E3B87104D}"/>
              </a:ext>
            </a:extLst>
          </p:cNvPr>
          <p:cNvSpPr/>
          <p:nvPr/>
        </p:nvSpPr>
        <p:spPr>
          <a:xfrm>
            <a:off x="6324600" y="-379"/>
            <a:ext cx="3362325" cy="68580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1000">
                <a:schemeClr val="bg1"/>
              </a:gs>
              <a:gs pos="93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5558" y="1016154"/>
            <a:ext cx="8407441" cy="5532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RRAD’s</a:t>
            </a:r>
            <a:r>
              <a:rPr b="1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b="1" spc="-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OIB</a:t>
            </a:r>
            <a:r>
              <a:rPr b="1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Modernization: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7815" marR="2009139" indent="-285750">
              <a:lnSpc>
                <a:spcPct val="100000"/>
              </a:lnSpc>
              <a:spcBef>
                <a:spcPts val="10"/>
              </a:spcBef>
              <a:buFont typeface="Arial" panose="020B0604020202020204" pitchFamily="34" charset="0"/>
              <a:buChar char="•"/>
              <a:tabLst>
                <a:tab pos="194945" algn="l"/>
              </a:tabLst>
            </a:pP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r>
              <a:rPr sz="14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Execution,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transitioning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reactive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repair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facility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predictive,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data-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driven</a:t>
            </a:r>
            <a:r>
              <a:rPr sz="14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</a:t>
            </a:r>
            <a:r>
              <a:rPr sz="14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7815" marR="175641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4945" algn="l"/>
              </a:tabLst>
            </a:pP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Modernizing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Floor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r>
              <a:rPr sz="14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Operations,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upgrading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integrating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manufacturing,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robotics,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automation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next-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generation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7815" marR="1837689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94945" algn="l"/>
              </a:tabLst>
            </a:pP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Shifting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Model,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sz="14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become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</a:t>
            </a:r>
            <a:r>
              <a:rPr sz="1400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acquisition</a:t>
            </a:r>
            <a:r>
              <a:rPr sz="14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lifecycle,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helping</a:t>
            </a:r>
            <a:r>
              <a:rPr sz="14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mitigate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risks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</a:t>
            </a:r>
            <a:r>
              <a:rPr sz="1400" spc="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gaps.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 marR="1837689">
              <a:lnSpc>
                <a:spcPct val="100000"/>
              </a:lnSpc>
              <a:tabLst>
                <a:tab pos="194945" algn="l"/>
              </a:tabLst>
            </a:pPr>
            <a:r>
              <a:rPr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Capabilities: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7815" marR="2055495" indent="-285750">
              <a:lnSpc>
                <a:spcPct val="100000"/>
              </a:lnSpc>
              <a:spcBef>
                <a:spcPts val="15"/>
              </a:spcBef>
              <a:buFont typeface="Arial" panose="020B0604020202020204" pitchFamily="34" charset="0"/>
              <a:buChar char="•"/>
              <a:tabLst>
                <a:tab pos="194945" algn="l"/>
              </a:tabLst>
            </a:pP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Full-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scale</a:t>
            </a:r>
            <a:r>
              <a:rPr sz="14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</a:t>
            </a:r>
            <a:r>
              <a:rPr sz="14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remanufacture</a:t>
            </a:r>
            <a:r>
              <a:rPr sz="14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refurbishment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light,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medium,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heavy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tactical</a:t>
            </a:r>
            <a:r>
              <a:rPr sz="14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vehicles.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7815" marR="206502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4945" algn="l"/>
              </a:tabLst>
            </a:pP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Combat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Platforms:</a:t>
            </a:r>
            <a:r>
              <a:rPr sz="14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Bradley</a:t>
            </a:r>
            <a:r>
              <a:rPr sz="1400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Fighting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Vehicle,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Launch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Rocket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(MLRS),</a:t>
            </a:r>
            <a:r>
              <a:rPr sz="14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Mobility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Artillery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Rocket</a:t>
            </a:r>
            <a:r>
              <a:rPr sz="14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sz="14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(HIMARS).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marR="209804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5580" algn="l"/>
              </a:tabLst>
            </a:pP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Technologies: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sUAS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4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UAV</a:t>
            </a:r>
            <a:r>
              <a:rPr sz="14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</a:t>
            </a:r>
            <a:r>
              <a:rPr sz="14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repair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(coming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soon)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94310" algn="l"/>
              </a:tabLst>
            </a:pPr>
            <a:r>
              <a:rPr lang="en-US"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Remanufacturing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100s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400" spc="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</a:t>
            </a:r>
            <a:r>
              <a:rPr sz="14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components.</a:t>
            </a:r>
            <a:endParaRPr lang="en-US" sz="14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194310" algn="l"/>
              </a:tabLst>
            </a:pPr>
            <a:r>
              <a:rPr sz="17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r>
              <a:rPr sz="1700" b="1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700" b="1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</a:t>
            </a:r>
            <a:r>
              <a:rPr sz="1700"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(3–</a:t>
            </a:r>
            <a:r>
              <a:rPr sz="1700"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sz="17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sz="1700" b="1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outlook):</a:t>
            </a:r>
            <a:endParaRPr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7815" marR="1849755" indent="-285750" algn="just">
              <a:lnSpc>
                <a:spcPct val="100000"/>
              </a:lnSpc>
              <a:spcBef>
                <a:spcPts val="10"/>
              </a:spcBef>
              <a:buFont typeface="Arial" panose="020B0604020202020204" pitchFamily="34" charset="0"/>
              <a:buChar char="•"/>
              <a:tabLst>
                <a:tab pos="194945" algn="l"/>
              </a:tabLst>
            </a:pP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sUAS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sz="14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Army’s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Drone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Dominance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demands.</a:t>
            </a:r>
            <a:r>
              <a:rPr sz="14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sz="14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facilities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skilled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workforce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sz="14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costs,</a:t>
            </a:r>
            <a:r>
              <a:rPr sz="14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Cap-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ex,</a:t>
            </a:r>
            <a:r>
              <a:rPr sz="14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accelerate time-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to-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marR="1824355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5580" algn="l"/>
              </a:tabLst>
            </a:pP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Innovative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Partnerships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actively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pursuing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Public-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Partnerships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(P3s)</a:t>
            </a:r>
            <a:r>
              <a:rPr sz="1400" spc="-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sz="14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agreements</a:t>
            </a:r>
            <a:r>
              <a:rPr sz="14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co-invest</a:t>
            </a:r>
            <a:r>
              <a:rPr sz="14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400" spc="-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dual-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  <a:r>
              <a:rPr sz="14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emerging technologies.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663BEE91-1B86-2C06-AB3A-736ED255FF2A}"/>
              </a:ext>
            </a:extLst>
          </p:cNvPr>
          <p:cNvSpPr txBox="1"/>
          <p:nvPr/>
        </p:nvSpPr>
        <p:spPr>
          <a:xfrm>
            <a:off x="4343400" y="6441017"/>
            <a:ext cx="4229100" cy="379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DISTRIBUTION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STATEMENT</a:t>
            </a:r>
            <a:r>
              <a:rPr sz="1200" spc="-1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A.</a:t>
            </a:r>
            <a:r>
              <a:rPr sz="1200" spc="-7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Approved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for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Public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Release.</a:t>
            </a:r>
            <a:endParaRPr sz="1200" dirty="0">
              <a:latin typeface="Arial"/>
              <a:cs typeface="Arial"/>
            </a:endParaRPr>
          </a:p>
          <a:p>
            <a:pPr marL="1139825">
              <a:lnSpc>
                <a:spcPct val="100000"/>
              </a:lnSpc>
              <a:spcBef>
                <a:spcPts val="2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75777" y="13067"/>
            <a:ext cx="10420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32276" y="6325615"/>
            <a:ext cx="123189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-25" dirty="0">
                <a:solidFill>
                  <a:srgbClr val="211F1F"/>
                </a:solidFill>
                <a:latin typeface="Arial"/>
                <a:cs typeface="Arial"/>
              </a:rPr>
              <a:t>15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75777" y="13067"/>
            <a:ext cx="10420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48304" y="6451659"/>
            <a:ext cx="4229100" cy="379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DISTRIBUTION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STATEMENT</a:t>
            </a:r>
            <a:r>
              <a:rPr sz="1200" spc="-1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A.</a:t>
            </a:r>
            <a:r>
              <a:rPr sz="1200" spc="-7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Approved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for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Public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Release.</a:t>
            </a:r>
            <a:endParaRPr sz="1200">
              <a:latin typeface="Arial"/>
              <a:cs typeface="Arial"/>
            </a:endParaRPr>
          </a:p>
          <a:p>
            <a:pPr marL="1139825">
              <a:lnSpc>
                <a:spcPct val="100000"/>
              </a:lnSpc>
              <a:spcBef>
                <a:spcPts val="2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64490" y="406345"/>
            <a:ext cx="573151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85" dirty="0">
                <a:latin typeface="Arial" panose="020B0604020202020204" pitchFamily="34" charset="0"/>
                <a:cs typeface="Arial" panose="020B0604020202020204" pitchFamily="34" charset="0"/>
              </a:rPr>
              <a:t>ACC-DTA:</a:t>
            </a:r>
            <a:r>
              <a:rPr b="1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85" dirty="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70" dirty="0">
                <a:latin typeface="Arial" panose="020B0604020202020204" pitchFamily="34" charset="0"/>
                <a:cs typeface="Arial" panose="020B0604020202020204" pitchFamily="34" charset="0"/>
              </a:rPr>
              <a:t>River</a:t>
            </a:r>
            <a:r>
              <a:rPr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85" dirty="0"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b="1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64490" y="1150812"/>
            <a:ext cx="5731510" cy="46974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167005"/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</a:t>
            </a:r>
            <a:r>
              <a:rPr b="1" spc="-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Number:</a:t>
            </a:r>
            <a:r>
              <a:rPr b="1" spc="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W911RQ-26-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</a:t>
            </a:r>
            <a:r>
              <a:rPr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C001 </a:t>
            </a:r>
            <a:br>
              <a:rPr lang="en-US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CSO</a:t>
            </a:r>
            <a:r>
              <a:rPr b="1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Open:</a:t>
            </a:r>
            <a:r>
              <a:rPr b="1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 30,</a:t>
            </a:r>
            <a:r>
              <a:rPr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2027 </a:t>
            </a:r>
            <a:br>
              <a:rPr lang="en-US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pc="-20" dirty="0">
              <a:solidFill>
                <a:srgbClr val="21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67005"/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</a:t>
            </a:r>
            <a:r>
              <a:rPr b="1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AOIs: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178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Agile</a:t>
            </a:r>
            <a:r>
              <a:rPr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Facilities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178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r>
              <a:rPr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Enterprise</a:t>
            </a:r>
            <a:r>
              <a:rPr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(CDE)</a:t>
            </a:r>
            <a:endParaRPr lang="en-US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178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178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</a:t>
            </a:r>
            <a:r>
              <a:rPr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178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Automation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178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Analytics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178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Workforce</a:t>
            </a:r>
            <a:r>
              <a:rPr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178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</a:t>
            </a:r>
            <a:r>
              <a:rPr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178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Tire</a:t>
            </a:r>
            <a:r>
              <a:rPr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178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Inventory</a:t>
            </a:r>
            <a:r>
              <a:rPr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178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Closed</a:t>
            </a:r>
            <a:r>
              <a:rPr b="1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AOIs: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A008</a:t>
            </a:r>
            <a:r>
              <a:rPr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Supplemental</a:t>
            </a:r>
            <a:r>
              <a:rPr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</a:t>
            </a:r>
            <a:r>
              <a:rPr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A009</a:t>
            </a:r>
            <a:r>
              <a:rPr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DSB</a:t>
            </a:r>
            <a:r>
              <a:rPr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Crane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0" y="627880"/>
            <a:ext cx="4083928" cy="53035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3F3D6D-66A5-83CC-4389-EEE6E14F69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128" y="2438400"/>
            <a:ext cx="5493744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81045" y="6325615"/>
            <a:ext cx="749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-50" dirty="0">
                <a:solidFill>
                  <a:srgbClr val="211F1F"/>
                </a:solidFill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5777" y="13067"/>
            <a:ext cx="10420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77812" y="6331034"/>
            <a:ext cx="4228465" cy="499109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DISTRIBUTION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STATEMENT</a:t>
            </a:r>
            <a:r>
              <a:rPr sz="1200" spc="-1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A.</a:t>
            </a:r>
            <a:r>
              <a:rPr sz="1200" spc="-7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Approved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for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Public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Release.</a:t>
            </a:r>
            <a:endParaRPr sz="1200">
              <a:latin typeface="Arial"/>
              <a:cs typeface="Arial"/>
            </a:endParaRPr>
          </a:p>
          <a:p>
            <a:pPr marL="9525" algn="ctr">
              <a:lnSpc>
                <a:spcPct val="100000"/>
              </a:lnSpc>
              <a:spcBef>
                <a:spcPts val="47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35940" y="375818"/>
            <a:ext cx="274066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0675" y="1279561"/>
            <a:ext cx="11751325" cy="4570547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358140" indent="-342900">
              <a:lnSpc>
                <a:spcPct val="150000"/>
              </a:lnSpc>
              <a:spcBef>
                <a:spcPts val="785"/>
              </a:spcBef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Opening</a:t>
            </a:r>
            <a:r>
              <a:rPr sz="2000" b="1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Remarks</a:t>
            </a:r>
            <a:r>
              <a:rPr lang="en-US" sz="20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2000" b="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BG</a:t>
            </a:r>
            <a:r>
              <a:rPr sz="2000" b="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Beth</a:t>
            </a:r>
            <a:r>
              <a:rPr sz="2000" b="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Behn, TACOM Commanding </a:t>
            </a:r>
            <a:r>
              <a:rPr sz="2000" b="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140" indent="-342900">
              <a:lnSpc>
                <a:spcPct val="150000"/>
              </a:lnSpc>
              <a:spcBef>
                <a:spcPts val="685"/>
              </a:spcBef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Organic Industrial Base Representatives:</a:t>
            </a:r>
          </a:p>
          <a:p>
            <a:pPr marL="742950" lvl="7" indent="-171450">
              <a:lnSpc>
                <a:spcPct val="150000"/>
              </a:lnSpc>
              <a:spcBef>
                <a:spcPts val="685"/>
              </a:spcBef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Anniston</a:t>
            </a:r>
            <a:r>
              <a:rPr sz="2000" b="1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sz="2000"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000" b="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Ms.</a:t>
            </a:r>
            <a:r>
              <a:rPr sz="2000" b="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Abby</a:t>
            </a:r>
            <a:r>
              <a:rPr sz="2000" b="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Quinn,</a:t>
            </a:r>
            <a:r>
              <a:rPr sz="2000" b="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Deputy</a:t>
            </a:r>
            <a:r>
              <a:rPr sz="2000" b="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Commander</a:t>
            </a:r>
            <a:endParaRPr lang="en-US" sz="20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7" indent="-171450">
              <a:lnSpc>
                <a:spcPct val="150000"/>
              </a:lnSpc>
              <a:spcBef>
                <a:spcPts val="685"/>
              </a:spcBef>
              <a:spcAft>
                <a:spcPts val="685"/>
              </a:spcAft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sz="2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Sierra</a:t>
            </a:r>
            <a:r>
              <a:rPr sz="2000" b="1" spc="-5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sz="2000" b="1" spc="-5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  <a:r>
              <a:rPr lang="en-US" sz="2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000" b="1" spc="-4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LTC</a:t>
            </a:r>
            <a:r>
              <a:rPr sz="2000" b="0" spc="-3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Shivnesh</a:t>
            </a:r>
            <a:r>
              <a:rPr sz="2000" b="0" spc="-7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Kumar,</a:t>
            </a:r>
            <a:r>
              <a:rPr sz="2000" b="0" spc="-35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spc="-1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Commander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7" indent="-171450"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sz="2000" b="1" spc="-1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</a:t>
            </a:r>
            <a:r>
              <a:rPr lang="en-US" sz="2000" b="1" spc="-1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2000" b="1" spc="-1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</a:t>
            </a:r>
            <a:r>
              <a:rPr lang="en-US" sz="2000" b="1" spc="-1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Arsenal – </a:t>
            </a:r>
            <a:r>
              <a:rPr sz="2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oint Manufacturing and Technology Center,</a:t>
            </a:r>
            <a:r>
              <a:rPr sz="2000" b="1" spc="-4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b="1" spc="-4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2000" b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</a:t>
            </a:r>
            <a:r>
              <a:rPr sz="2000" b="0" spc="-2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Eloy</a:t>
            </a:r>
            <a:r>
              <a:rPr sz="2000" b="0" spc="-4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Martinez,</a:t>
            </a:r>
            <a:r>
              <a:rPr sz="2000" b="0" spc="-35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spc="-1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Commander</a:t>
            </a:r>
            <a:endParaRPr lang="en-US" sz="20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7" indent="-171450">
              <a:lnSpc>
                <a:spcPct val="150000"/>
              </a:lnSpc>
              <a:spcBef>
                <a:spcPts val="685"/>
              </a:spcBef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sz="2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sz="2000" b="1" spc="-2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River</a:t>
            </a:r>
            <a:r>
              <a:rPr sz="2000" b="1" spc="-4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sz="2000" b="1" spc="-15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  <a:r>
              <a:rPr lang="en-US" sz="2000" b="1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000" b="1" spc="-3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</a:t>
            </a:r>
            <a:r>
              <a:rPr sz="2000" b="0" spc="-2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spc="-1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Christopher</a:t>
            </a:r>
            <a:r>
              <a:rPr sz="2000" b="0" spc="-15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Masson,</a:t>
            </a:r>
            <a:r>
              <a:rPr sz="2000" b="0" spc="-3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spc="-10" dirty="0"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Commander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140" indent="-342900">
              <a:lnSpc>
                <a:spcPct val="150000"/>
              </a:lnSpc>
              <a:spcBef>
                <a:spcPts val="715"/>
              </a:spcBef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sz="2000" b="1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Q&amp;A</a:t>
            </a:r>
            <a:endParaRPr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140" indent="-342900">
              <a:lnSpc>
                <a:spcPct val="150000"/>
              </a:lnSpc>
              <a:spcBef>
                <a:spcPts val="1110"/>
              </a:spcBef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Closing</a:t>
            </a:r>
            <a:r>
              <a:rPr sz="2000" b="1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Remarks</a:t>
            </a:r>
            <a:r>
              <a:rPr lang="en-US" sz="20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2000" b="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BG</a:t>
            </a:r>
            <a:r>
              <a:rPr sz="2000" b="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Beth</a:t>
            </a:r>
            <a:r>
              <a:rPr sz="2000" b="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Behn,</a:t>
            </a:r>
            <a:r>
              <a:rPr sz="2000" b="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TACOM</a:t>
            </a:r>
            <a:r>
              <a:rPr sz="2000" b="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Commanding</a:t>
            </a:r>
            <a:r>
              <a:rPr sz="2000" b="0" spc="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74300" y="340078"/>
            <a:ext cx="955940" cy="5320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00" y="0"/>
            <a:ext cx="12179300" cy="6819900"/>
          </a:xfrm>
          <a:custGeom>
            <a:avLst/>
            <a:gdLst/>
            <a:ahLst/>
            <a:cxnLst/>
            <a:rect l="l" t="t" r="r" b="b"/>
            <a:pathLst>
              <a:path w="12179300" h="6819900">
                <a:moveTo>
                  <a:pt x="0" y="0"/>
                </a:moveTo>
                <a:lnTo>
                  <a:pt x="0" y="6819900"/>
                </a:lnTo>
                <a:lnTo>
                  <a:pt x="12179300" y="6819900"/>
                </a:lnTo>
                <a:lnTo>
                  <a:pt x="121793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648531" y="289040"/>
            <a:ext cx="11010069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8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OIB</a:t>
            </a:r>
            <a:r>
              <a:rPr sz="3200" b="1" spc="-85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b="1" spc="-10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</a:t>
            </a:r>
            <a:r>
              <a:rPr sz="3200" b="1" spc="-8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b="1" spc="-10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MODERATOR</a:t>
            </a:r>
            <a:r>
              <a:rPr sz="3200" b="1" spc="-75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b="1" spc="-85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3200" b="1" spc="-7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b="1" spc="-85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PANEL</a:t>
            </a:r>
            <a:r>
              <a:rPr sz="3200" b="1" spc="-95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b="1" spc="-10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object 4" descr="A picture containing person, person, smiling  Description automatically generated"/>
          <p:cNvGrpSpPr/>
          <p:nvPr/>
        </p:nvGrpSpPr>
        <p:grpSpPr>
          <a:xfrm>
            <a:off x="2274715" y="3195777"/>
            <a:ext cx="1743075" cy="2176780"/>
            <a:chOff x="2358796" y="3195777"/>
            <a:chExt cx="1743075" cy="2176780"/>
          </a:xfrm>
        </p:grpSpPr>
        <p:pic>
          <p:nvPicPr>
            <p:cNvPr id="5" name="object 5" descr="A picture containing person, person, smiling  Description automatically generated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6766" y="3204184"/>
              <a:ext cx="1703489" cy="21632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363558" y="3200539"/>
              <a:ext cx="1733550" cy="2167255"/>
            </a:xfrm>
            <a:custGeom>
              <a:avLst/>
              <a:gdLst/>
              <a:ahLst/>
              <a:cxnLst/>
              <a:rect l="l" t="t" r="r" b="b"/>
              <a:pathLst>
                <a:path w="1733550" h="2167254">
                  <a:moveTo>
                    <a:pt x="0" y="0"/>
                  </a:moveTo>
                  <a:lnTo>
                    <a:pt x="1733549" y="0"/>
                  </a:lnTo>
                  <a:lnTo>
                    <a:pt x="1733549" y="2166937"/>
                  </a:lnTo>
                  <a:lnTo>
                    <a:pt x="0" y="2166937"/>
                  </a:lnTo>
                  <a:lnTo>
                    <a:pt x="0" y="0"/>
                  </a:lnTo>
                  <a:close/>
                </a:path>
                <a:path w="1733550" h="2167254">
                  <a:moveTo>
                    <a:pt x="0" y="0"/>
                  </a:moveTo>
                  <a:lnTo>
                    <a:pt x="1733549" y="0"/>
                  </a:lnTo>
                  <a:lnTo>
                    <a:pt x="1733549" y="2166937"/>
                  </a:lnTo>
                  <a:lnTo>
                    <a:pt x="0" y="2166937"/>
                  </a:lnTo>
                  <a:lnTo>
                    <a:pt x="0" y="0"/>
                  </a:lnTo>
                  <a:close/>
                </a:path>
                <a:path w="1733550" h="2167254">
                  <a:moveTo>
                    <a:pt x="0" y="0"/>
                  </a:moveTo>
                  <a:lnTo>
                    <a:pt x="1733549" y="0"/>
                  </a:lnTo>
                  <a:lnTo>
                    <a:pt x="1733549" y="2166937"/>
                  </a:lnTo>
                  <a:lnTo>
                    <a:pt x="0" y="216693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C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218835" y="5505450"/>
            <a:ext cx="1854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295" marR="194945" algn="ctr">
              <a:lnSpc>
                <a:spcPct val="100000"/>
              </a:lnSpc>
              <a:spcBef>
                <a:spcPts val="100"/>
              </a:spcBef>
            </a:pP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Anniston</a:t>
            </a:r>
            <a:r>
              <a:rPr sz="1200" b="0" spc="-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sz="1200" b="0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Depot </a:t>
            </a:r>
            <a:r>
              <a:rPr sz="12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ABBY</a:t>
            </a:r>
            <a:r>
              <a:rPr sz="120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QUINN</a:t>
            </a:r>
            <a:endParaRPr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12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Deputy</a:t>
            </a:r>
            <a:r>
              <a:rPr sz="1200" b="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200" b="0" spc="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200" b="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Commander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97310" y="5505450"/>
            <a:ext cx="1687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3335" algn="ctr">
              <a:lnSpc>
                <a:spcPct val="100000"/>
              </a:lnSpc>
              <a:spcBef>
                <a:spcPts val="100"/>
              </a:spcBef>
            </a:pP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Sierra</a:t>
            </a:r>
            <a:r>
              <a:rPr sz="1200" b="0" spc="-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sz="1200" b="0" spc="-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1200" b="1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LTC</a:t>
            </a:r>
            <a:r>
              <a:rPr sz="120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SHIVNESH</a:t>
            </a:r>
            <a:r>
              <a:rPr sz="120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KUMAR</a:t>
            </a:r>
            <a:endParaRPr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5240" algn="ctr">
              <a:lnSpc>
                <a:spcPct val="100000"/>
              </a:lnSpc>
            </a:pP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Commander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11759" y="5505450"/>
            <a:ext cx="238464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21590" algn="ctr">
              <a:lnSpc>
                <a:spcPct val="100000"/>
              </a:lnSpc>
              <a:spcBef>
                <a:spcPts val="100"/>
              </a:spcBef>
            </a:pP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sz="1200" b="0" spc="-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River</a:t>
            </a:r>
            <a:r>
              <a:rPr sz="1200" b="0" spc="-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sz="1200" b="0" spc="-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  <a:r>
              <a:rPr sz="1200" b="0" spc="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br>
              <a:rPr lang="en-US" sz="1200" b="0" spc="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2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</a:t>
            </a:r>
            <a:r>
              <a:rPr sz="1200" b="1" spc="-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CHRISTOPHER</a:t>
            </a:r>
            <a:r>
              <a:rPr sz="12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MASSON</a:t>
            </a:r>
            <a:endParaRPr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5240" algn="ctr">
              <a:lnSpc>
                <a:spcPct val="100000"/>
              </a:lnSpc>
            </a:pP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Commander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74389" y="5505450"/>
            <a:ext cx="18923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</a:t>
            </a:r>
            <a:r>
              <a:rPr sz="1200" b="0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</a:t>
            </a:r>
            <a:r>
              <a:rPr sz="1200" b="0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Arsenal</a:t>
            </a:r>
            <a:r>
              <a:rPr sz="1200" b="0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200" b="0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JMTC </a:t>
            </a:r>
            <a:r>
              <a:rPr sz="12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</a:t>
            </a:r>
            <a:r>
              <a:rPr sz="1200" b="1" spc="-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ELOY</a:t>
            </a:r>
            <a:r>
              <a:rPr sz="1200" b="1" spc="-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MARTINEZ</a:t>
            </a:r>
            <a:endParaRPr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12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Commander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35986" y="3195777"/>
            <a:ext cx="1743074" cy="217646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49002" y="3195777"/>
            <a:ext cx="1743075" cy="217646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449364" y="1371600"/>
            <a:ext cx="2046435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1920" indent="12700" algn="ctr">
              <a:lnSpc>
                <a:spcPct val="100000"/>
              </a:lnSpc>
            </a:pPr>
            <a:r>
              <a:rPr sz="1400" b="0" spc="-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U.S.</a:t>
            </a:r>
            <a:r>
              <a:rPr sz="1400" b="0" spc="-1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Army </a:t>
            </a:r>
            <a:br>
              <a:rPr lang="en-US" sz="14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4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Tank-</a:t>
            </a:r>
            <a:r>
              <a:rPr sz="14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automotive</a:t>
            </a:r>
            <a:r>
              <a:rPr sz="1400" b="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0" spc="-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080" indent="12700" algn="ctr">
              <a:lnSpc>
                <a:spcPct val="100000"/>
              </a:lnSpc>
            </a:pPr>
            <a:r>
              <a:rPr sz="14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Armaments</a:t>
            </a:r>
            <a:r>
              <a:rPr sz="1400" b="0" spc="-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 </a:t>
            </a:r>
            <a:br>
              <a:rPr lang="en-US" sz="14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BG</a:t>
            </a:r>
            <a:r>
              <a:rPr sz="14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BETH</a:t>
            </a:r>
            <a:r>
              <a:rPr sz="1400" b="1" spc="-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sz="14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BEHN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400" b="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Commander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03316" y="3105439"/>
            <a:ext cx="7524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Moderator</a:t>
            </a:r>
            <a:endParaRPr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8531" y="957188"/>
            <a:ext cx="1695784" cy="2119641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7197256" y="3200539"/>
            <a:ext cx="1733550" cy="2167255"/>
            <a:chOff x="7151673" y="3200539"/>
            <a:chExt cx="1733550" cy="2167255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62749" y="3212287"/>
              <a:ext cx="1703489" cy="214653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151673" y="3200539"/>
              <a:ext cx="1733550" cy="2167255"/>
            </a:xfrm>
            <a:custGeom>
              <a:avLst/>
              <a:gdLst/>
              <a:ahLst/>
              <a:cxnLst/>
              <a:rect l="l" t="t" r="r" b="b"/>
              <a:pathLst>
                <a:path w="1733550" h="2167254">
                  <a:moveTo>
                    <a:pt x="0" y="0"/>
                  </a:moveTo>
                  <a:lnTo>
                    <a:pt x="1733549" y="0"/>
                  </a:lnTo>
                  <a:lnTo>
                    <a:pt x="1733549" y="2166937"/>
                  </a:lnTo>
                  <a:lnTo>
                    <a:pt x="0" y="216693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CC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295314"/>
              </p:ext>
            </p:extLst>
          </p:nvPr>
        </p:nvGraphicFramePr>
        <p:xfrm>
          <a:off x="538695" y="2185035"/>
          <a:ext cx="7172959" cy="23774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98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4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1639">
                <a:tc gridSpan="2">
                  <a:txBody>
                    <a:bodyPr/>
                    <a:lstStyle/>
                    <a:p>
                      <a:pPr marL="357505" marR="3899535">
                        <a:lnSpc>
                          <a:spcPct val="80000"/>
                        </a:lnSpc>
                        <a:spcBef>
                          <a:spcPts val="3185"/>
                        </a:spcBef>
                      </a:pPr>
                      <a:endParaRPr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04495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4988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ABBY</a:t>
                      </a:r>
                      <a:r>
                        <a:rPr sz="1200" b="1" spc="10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</a:t>
                      </a:r>
                      <a:r>
                        <a:rPr sz="1200" b="1" spc="10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QUINN</a:t>
                      </a:r>
                      <a:r>
                        <a:rPr sz="1200" b="0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sz="1200" b="0" spc="15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0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Deputy</a:t>
                      </a:r>
                      <a:r>
                        <a:rPr sz="1200" b="0" spc="10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0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sz="1200" b="0" spc="15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0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200" b="0" spc="10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0" spc="-10" dirty="0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Commander</a:t>
                      </a:r>
                      <a:endParaRPr sz="1200" dirty="0">
                        <a:solidFill>
                          <a:srgbClr val="FFC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4300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9964" y="2425439"/>
            <a:ext cx="1599972" cy="12003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151CEE-535B-B9E3-FDAA-7564B4247D1E}"/>
              </a:ext>
            </a:extLst>
          </p:cNvPr>
          <p:cNvSpPr txBox="1"/>
          <p:nvPr/>
        </p:nvSpPr>
        <p:spPr>
          <a:xfrm>
            <a:off x="685800" y="2425440"/>
            <a:ext cx="32367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ANNISTON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ARMY DEPOT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93745" y="6346688"/>
            <a:ext cx="49530" cy="99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0"/>
              </a:lnSpc>
            </a:pPr>
            <a:r>
              <a:rPr sz="700" b="1" spc="-50" dirty="0">
                <a:solidFill>
                  <a:srgbClr val="211F1F"/>
                </a:solidFill>
                <a:latin typeface="Arial"/>
                <a:cs typeface="Arial"/>
              </a:rPr>
              <a:t>5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64490" y="401189"/>
            <a:ext cx="6253322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TACOM:</a:t>
            </a:r>
            <a:r>
              <a:rPr b="1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ANNISTON</a:t>
            </a:r>
            <a:r>
              <a:rPr b="1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b="1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44F5E3-6607-400D-8146-A5C22D04E7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944"/>
          <a:stretch>
            <a:fillRect/>
          </a:stretch>
        </p:blipFill>
        <p:spPr>
          <a:xfrm>
            <a:off x="6153150" y="0"/>
            <a:ext cx="603885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15D0349-E693-6ED5-47EE-20AAF3EEE1C5}"/>
              </a:ext>
            </a:extLst>
          </p:cNvPr>
          <p:cNvSpPr/>
          <p:nvPr/>
        </p:nvSpPr>
        <p:spPr>
          <a:xfrm>
            <a:off x="6153150" y="0"/>
            <a:ext cx="3362325" cy="68580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1000">
                <a:schemeClr val="bg1"/>
              </a:gs>
              <a:gs pos="93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349964" y="1143296"/>
            <a:ext cx="6508036" cy="49316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" marR="2221230">
              <a:lnSpc>
                <a:spcPct val="144100"/>
              </a:lnSpc>
              <a:spcBef>
                <a:spcPts val="95"/>
              </a:spcBef>
            </a:pPr>
            <a:r>
              <a:rPr sz="1800" b="1" dirty="0">
                <a:latin typeface="Arial" panose="020B0604020202020204" pitchFamily="34" charset="0"/>
                <a:cs typeface="Arial" panose="020B0604020202020204" pitchFamily="34" charset="0"/>
              </a:rPr>
              <a:t>ANAD’s</a:t>
            </a:r>
            <a:r>
              <a:rPr sz="18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sz="180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latin typeface="Arial" panose="020B0604020202020204" pitchFamily="34" charset="0"/>
                <a:cs typeface="Arial" panose="020B0604020202020204" pitchFamily="34" charset="0"/>
              </a:rPr>
              <a:t>to OIB</a:t>
            </a:r>
            <a:r>
              <a:rPr lang="en-US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Modernization: </a:t>
            </a:r>
            <a:r>
              <a:rPr sz="1800" b="1" dirty="0"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  <a:r>
              <a:rPr sz="1800" b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80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offer:</a:t>
            </a:r>
          </a:p>
          <a:p>
            <a:pPr marL="354965" indent="-342265">
              <a:lnSpc>
                <a:spcPct val="100000"/>
              </a:lnSpc>
              <a:spcBef>
                <a:spcPts val="30"/>
              </a:spcBef>
              <a:buFont typeface="Arial"/>
              <a:buChar char="•"/>
              <a:tabLst>
                <a:tab pos="354965" algn="l"/>
              </a:tabLst>
            </a:pP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Custom</a:t>
            </a:r>
            <a:r>
              <a:rPr sz="1800" b="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machining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</a:tabLst>
            </a:pP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Combat</a:t>
            </a:r>
            <a:r>
              <a:rPr sz="1800" b="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vehicles</a:t>
            </a:r>
            <a:r>
              <a:rPr sz="1800" b="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(except</a:t>
            </a:r>
            <a:r>
              <a:rPr sz="1800" b="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Bradley)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</a:tabLst>
            </a:pP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Overhaul/repair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800" b="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sz="1800" b="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wheeled</a:t>
            </a:r>
            <a:r>
              <a:rPr sz="1800" b="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800" b="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tracked</a:t>
            </a:r>
            <a:r>
              <a:rPr sz="18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vehicles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</a:tabLst>
            </a:pP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Artillery</a:t>
            </a:r>
            <a:r>
              <a:rPr sz="1800" b="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overhaul/repair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</a:tabLst>
            </a:pP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sz="1800" b="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arms</a:t>
            </a:r>
            <a:r>
              <a:rPr sz="1800" b="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overhaul/repair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</a:tabLst>
            </a:pP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Bridging</a:t>
            </a:r>
            <a:r>
              <a:rPr sz="1800" b="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sz="1800" b="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overhaul/repair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5440" marR="1147445" indent="-333375">
              <a:lnSpc>
                <a:spcPct val="100000"/>
              </a:lnSpc>
              <a:spcBef>
                <a:spcPts val="185"/>
              </a:spcBef>
              <a:buChar char="•"/>
              <a:tabLst>
                <a:tab pos="345440" algn="l"/>
                <a:tab pos="354965" algn="l"/>
              </a:tabLst>
            </a:pP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	Overhaul/repair</a:t>
            </a:r>
            <a:r>
              <a:rPr sz="1800" b="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800" b="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locomotives,</a:t>
            </a:r>
            <a:r>
              <a:rPr sz="1800" b="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rail</a:t>
            </a:r>
            <a:r>
              <a:rPr sz="18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r>
              <a:rPr sz="18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25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tactical</a:t>
            </a:r>
            <a:r>
              <a:rPr sz="1800" b="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generators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Worldwide</a:t>
            </a:r>
            <a:r>
              <a:rPr sz="1800" b="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700"/>
              </a:spcBef>
            </a:pPr>
            <a:r>
              <a:rPr sz="1800" b="1" dirty="0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r>
              <a:rPr sz="180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8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latin typeface="Arial" panose="020B0604020202020204" pitchFamily="34" charset="0"/>
                <a:cs typeface="Arial" panose="020B0604020202020204" pitchFamily="34" charset="0"/>
              </a:rPr>
              <a:t>Partnership</a:t>
            </a:r>
            <a:r>
              <a:rPr sz="1800" b="1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(3–</a:t>
            </a:r>
            <a:r>
              <a:rPr sz="1800" b="1" dirty="0">
                <a:latin typeface="Arial" panose="020B0604020202020204" pitchFamily="34" charset="0"/>
                <a:cs typeface="Arial" panose="020B0604020202020204" pitchFamily="34" charset="0"/>
              </a:rPr>
              <a:t>5-year</a:t>
            </a:r>
            <a:r>
              <a:rPr sz="18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outlook):</a:t>
            </a:r>
          </a:p>
          <a:p>
            <a:pPr marL="354965" indent="-342265">
              <a:lnSpc>
                <a:spcPct val="100000"/>
              </a:lnSpc>
              <a:spcBef>
                <a:spcPts val="35"/>
              </a:spcBef>
              <a:buFont typeface="Arial"/>
              <a:buChar char="•"/>
              <a:tabLst>
                <a:tab pos="354965" algn="l"/>
              </a:tabLst>
            </a:pP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sz="1800" b="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sz="1800" b="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800" b="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XM-</a:t>
            </a:r>
            <a:r>
              <a:rPr sz="1800" b="0" spc="-25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</a:tabLst>
            </a:pP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sz="1800" b="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sz="1800" b="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800" b="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Mobile</a:t>
            </a:r>
            <a:r>
              <a:rPr sz="1800" b="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Tactical</a:t>
            </a:r>
            <a:r>
              <a:rPr sz="1800" b="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Cannon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</a:tabLst>
            </a:pP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sz="18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8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r>
              <a:rPr sz="1800" b="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Assault</a:t>
            </a:r>
            <a:r>
              <a:rPr sz="1800" b="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Bridge</a:t>
            </a:r>
            <a:r>
              <a:rPr sz="1800" b="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Follow-</a:t>
            </a:r>
            <a:r>
              <a:rPr sz="1800" b="0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800" b="0" spc="-10" dirty="0">
                <a:latin typeface="Arial" panose="020B0604020202020204" pitchFamily="34" charset="0"/>
                <a:cs typeface="Arial" panose="020B0604020202020204" pitchFamily="34" charset="0"/>
              </a:rPr>
              <a:t> Contract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67047" y="6364890"/>
            <a:ext cx="4229100" cy="46545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DISTRIBUTION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STATEMENT</a:t>
            </a:r>
            <a:r>
              <a:rPr sz="1200" spc="-1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A.</a:t>
            </a:r>
            <a:r>
              <a:rPr sz="1200" spc="-7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Approved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for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Public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Release.</a:t>
            </a:r>
            <a:endParaRPr sz="1200" dirty="0">
              <a:latin typeface="Arial"/>
              <a:cs typeface="Arial"/>
            </a:endParaRPr>
          </a:p>
          <a:p>
            <a:pPr marR="161925" algn="ctr">
              <a:lnSpc>
                <a:spcPct val="100000"/>
              </a:lnSpc>
              <a:spcBef>
                <a:spcPts val="34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5777" y="13067"/>
            <a:ext cx="10420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81045" y="6325615"/>
            <a:ext cx="749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-50" dirty="0">
                <a:solidFill>
                  <a:srgbClr val="211F1F"/>
                </a:solidFill>
                <a:latin typeface="Arial"/>
                <a:cs typeface="Arial"/>
              </a:rPr>
              <a:t>6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5777" y="13067"/>
            <a:ext cx="10420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4490" y="1144003"/>
            <a:ext cx="6951980" cy="5720156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</a:t>
            </a:r>
            <a:r>
              <a:rPr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Number:</a:t>
            </a:r>
            <a:r>
              <a:rPr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W911KF-25-</a:t>
            </a:r>
            <a:r>
              <a:rPr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</a:t>
            </a:r>
            <a:r>
              <a:rPr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C002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CSO</a:t>
            </a:r>
            <a:r>
              <a:rPr b="1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Open:</a:t>
            </a:r>
            <a:r>
              <a:rPr b="1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 30,</a:t>
            </a:r>
            <a:r>
              <a:rPr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2030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320">
              <a:lnSpc>
                <a:spcPts val="1825"/>
              </a:lnSpc>
              <a:spcBef>
                <a:spcPts val="805"/>
              </a:spcBef>
            </a:pPr>
            <a:r>
              <a:rPr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</a:t>
            </a:r>
            <a:r>
              <a:rPr b="1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AOIs: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indent="-285750">
              <a:lnSpc>
                <a:spcPts val="1825"/>
              </a:lnSpc>
              <a:buFont typeface="Arial" panose="020B0604020202020204" pitchFamily="34" charset="0"/>
              <a:buChar char="•"/>
              <a:tabLst>
                <a:tab pos="2025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Agile / Flexible Facilities</a:t>
            </a:r>
          </a:p>
          <a:p>
            <a:pPr marL="30607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025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Enterprise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(CDE)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025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z="1600"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025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0256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Automation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025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z="1600" spc="-8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02565" algn="l"/>
              </a:tabLst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Workforce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025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025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Tire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025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Inventory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indent="-285750">
              <a:lnSpc>
                <a:spcPct val="100000"/>
              </a:lnSpc>
              <a:spcBef>
                <a:spcPts val="185"/>
              </a:spcBef>
              <a:buFont typeface="Arial" panose="020B0604020202020204" pitchFamily="34" charset="0"/>
              <a:buChar char="•"/>
              <a:tabLst>
                <a:tab pos="2025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sz="16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r>
              <a:rPr lang="en-US"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Closed AOIs: </a:t>
            </a:r>
            <a:endParaRPr b="1" spc="-50" dirty="0">
              <a:solidFill>
                <a:srgbClr val="21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marR="508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Diminishing</a:t>
            </a:r>
            <a:r>
              <a:rPr sz="16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r>
              <a:rPr sz="16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Shortages (DMSMS),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Obsolescence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Parts,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Parts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</a:t>
            </a:r>
            <a:r>
              <a:rPr sz="1600" spc="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Anniston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sz="16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Depot’s</a:t>
            </a:r>
            <a:r>
              <a:rPr sz="16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“Performance</a:t>
            </a:r>
            <a:r>
              <a:rPr sz="1600" spc="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Promise”</a:t>
            </a:r>
            <a:endParaRPr lang="en-US" sz="1600" spc="-10" dirty="0">
              <a:solidFill>
                <a:srgbClr val="21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6070" marR="508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Technical, Engineering, Program Management, Locomotive Support, and Integrated Logistics</a:t>
            </a:r>
          </a:p>
          <a:p>
            <a:pPr marL="306070" marR="508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5081" y="762000"/>
            <a:ext cx="4027864" cy="5151119"/>
          </a:xfrm>
          <a:prstGeom prst="rect">
            <a:avLst/>
          </a:prstGeom>
        </p:spPr>
      </p:pic>
      <p:sp>
        <p:nvSpPr>
          <p:cNvPr id="8" name="object 6" descr="$PPTXTitle">
            <a:extLst>
              <a:ext uri="{FF2B5EF4-FFF2-40B4-BE49-F238E27FC236}">
                <a16:creationId xmlns:a16="http://schemas.microsoft.com/office/drawing/2014/main" id="{9B85A82F-8B59-0056-DF83-EF4E29FE677E}"/>
              </a:ext>
            </a:extLst>
          </p:cNvPr>
          <p:cNvSpPr txBox="1">
            <a:spLocks/>
          </p:cNvSpPr>
          <p:nvPr/>
        </p:nvSpPr>
        <p:spPr>
          <a:xfrm>
            <a:off x="364490" y="401189"/>
            <a:ext cx="6253322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rgbClr val="211F1F"/>
                </a:solidFill>
                <a:latin typeface="G.I. 530"/>
                <a:ea typeface="+mj-ea"/>
                <a:cs typeface="G.I. 530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ACC-DTA:</a:t>
            </a:r>
            <a:r>
              <a:rPr lang="en-US" b="1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ANNISTON</a:t>
            </a:r>
            <a:r>
              <a:rPr lang="en-US" b="1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lang="en-US" b="1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10" dirty="0"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D8482CAE-F40B-69B9-84ED-87BB65CE2640}"/>
              </a:ext>
            </a:extLst>
          </p:cNvPr>
          <p:cNvSpPr txBox="1"/>
          <p:nvPr/>
        </p:nvSpPr>
        <p:spPr>
          <a:xfrm>
            <a:off x="4067047" y="6364890"/>
            <a:ext cx="4229100" cy="46545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DISTRIBUTION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STATEMENT</a:t>
            </a:r>
            <a:r>
              <a:rPr sz="1200" spc="-1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A.</a:t>
            </a:r>
            <a:r>
              <a:rPr sz="1200" spc="-7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Approved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for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Public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Release.</a:t>
            </a:r>
            <a:endParaRPr sz="1200" dirty="0">
              <a:latin typeface="Arial"/>
              <a:cs typeface="Arial"/>
            </a:endParaRPr>
          </a:p>
          <a:p>
            <a:pPr marR="161925" algn="ctr">
              <a:lnSpc>
                <a:spcPct val="100000"/>
              </a:lnSpc>
              <a:spcBef>
                <a:spcPts val="34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609430"/>
              </p:ext>
            </p:extLst>
          </p:nvPr>
        </p:nvGraphicFramePr>
        <p:xfrm>
          <a:off x="538695" y="2185035"/>
          <a:ext cx="7172959" cy="23774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98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4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91639">
                <a:tc gridSpan="2">
                  <a:txBody>
                    <a:bodyPr/>
                    <a:lstStyle/>
                    <a:p>
                      <a:pPr marL="365760" marR="3891279">
                        <a:lnSpc>
                          <a:spcPct val="80000"/>
                        </a:lnSpc>
                        <a:spcBef>
                          <a:spcPts val="1655"/>
                        </a:spcBef>
                      </a:pPr>
                      <a:endParaRPr sz="3600" dirty="0">
                        <a:latin typeface="G.I. 400"/>
                        <a:cs typeface="G.I. 400"/>
                      </a:endParaRPr>
                    </a:p>
                  </a:txBody>
                  <a:tcPr marL="0" marR="0" marT="210185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6576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LTC</a:t>
                      </a:r>
                      <a:r>
                        <a:rPr sz="1200" b="1" spc="5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Shivnesh </a:t>
                      </a:r>
                      <a:r>
                        <a:rPr sz="1200" b="1" spc="-2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Kumar</a:t>
                      </a:r>
                      <a:r>
                        <a:rPr lang="en-US" sz="1200" b="1" spc="-2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200" b="0" spc="-20" dirty="0">
                          <a:solidFill>
                            <a:srgbClr val="FFCC0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Commander</a:t>
                      </a:r>
                      <a:endParaRPr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8580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CC01"/>
                      </a:solidFill>
                      <a:prstDash val="solid"/>
                    </a:lnL>
                    <a:lnR w="19050">
                      <a:solidFill>
                        <a:srgbClr val="FFCC01"/>
                      </a:solidFill>
                      <a:prstDash val="solid"/>
                    </a:lnR>
                    <a:lnT w="19050">
                      <a:solidFill>
                        <a:srgbClr val="FFCC01"/>
                      </a:solidFill>
                      <a:prstDash val="solid"/>
                    </a:lnT>
                    <a:lnB w="19050">
                      <a:solidFill>
                        <a:srgbClr val="FFCC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1195F38-D21D-89E4-904D-8FE42E8735E3}"/>
              </a:ext>
            </a:extLst>
          </p:cNvPr>
          <p:cNvSpPr txBox="1"/>
          <p:nvPr/>
        </p:nvSpPr>
        <p:spPr>
          <a:xfrm>
            <a:off x="685800" y="2425440"/>
            <a:ext cx="32367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SIERRA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ARMY DEPOT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3559F2-7B5F-51C5-5663-D89F3A4B16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361987"/>
            <a:ext cx="1327234" cy="132723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81045" y="6325615"/>
            <a:ext cx="749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-50" dirty="0">
                <a:solidFill>
                  <a:srgbClr val="211F1F"/>
                </a:solidFill>
                <a:latin typeface="Arial"/>
                <a:cs typeface="Arial"/>
              </a:rPr>
              <a:t>8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5777" y="13067"/>
            <a:ext cx="10420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81450" y="6457440"/>
            <a:ext cx="4229100" cy="379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DISTRIBUTION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STATEMENT</a:t>
            </a:r>
            <a:r>
              <a:rPr sz="1200" spc="-1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A.</a:t>
            </a:r>
            <a:r>
              <a:rPr sz="1200" spc="-7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Approved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for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Public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Release.</a:t>
            </a:r>
            <a:br>
              <a:rPr lang="en-US" sz="1200" dirty="0">
                <a:latin typeface="Arial"/>
                <a:cs typeface="Arial"/>
              </a:rPr>
            </a:b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4490" y="1130357"/>
            <a:ext cx="7705725" cy="5390577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SIAD’s</a:t>
            </a:r>
            <a:r>
              <a:rPr sz="2000" b="1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sz="2000" b="1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</a:t>
            </a:r>
            <a:r>
              <a:rPr sz="2000" b="1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Combat</a:t>
            </a:r>
            <a:r>
              <a:rPr sz="2000" b="1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Vehicles:</a:t>
            </a:r>
            <a:endParaRPr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  <a:r>
              <a:rPr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b="1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offer: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Maintenance,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Repair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variety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</a:t>
            </a:r>
            <a:r>
              <a:rPr sz="1600" spc="-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Supplies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sz="1600" spc="3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(COSIS)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Paint,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Blast,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Coatings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Fabrication,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modification</a:t>
            </a:r>
            <a:r>
              <a:rPr sz="16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(Free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touch</a:t>
            </a:r>
            <a:r>
              <a:rPr sz="16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Inventory,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Environmental)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Naval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Autonomous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sz="16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(NADACS)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Preservation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Packaging,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Containerization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Assembly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assembly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Value-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Added</a:t>
            </a:r>
            <a:r>
              <a:rPr sz="1600" spc="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  <a:r>
              <a:rPr sz="1600" spc="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Harvesting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Logistics,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Fielding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Training,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austere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desert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environment,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Airfield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Fly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Away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Teams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Worldwide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700"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r>
              <a:rPr sz="1700"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</a:t>
            </a:r>
            <a:r>
              <a:rPr sz="1700" b="1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</a:t>
            </a:r>
            <a:r>
              <a:rPr sz="1700"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(3–</a:t>
            </a:r>
            <a:r>
              <a:rPr sz="1700"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5-year</a:t>
            </a:r>
            <a:r>
              <a:rPr sz="1700"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outlook):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Petroleum</a:t>
            </a:r>
            <a:r>
              <a:rPr sz="16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(Production,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maintenance,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preservation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packaging,</a:t>
            </a:r>
            <a:r>
              <a:rPr sz="16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chain,</a:t>
            </a:r>
            <a:r>
              <a:rPr sz="16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fielding,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Center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(FMS,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kitting,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harvesting,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storage,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added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fielding) </a:t>
            </a:r>
            <a:endParaRPr lang="en-US" sz="1600" spc="-10" dirty="0">
              <a:solidFill>
                <a:srgbClr val="21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Airfield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61070" y="0"/>
            <a:ext cx="3517265" cy="6858000"/>
            <a:chOff x="8661070" y="0"/>
            <a:chExt cx="3517265" cy="68580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61071" y="2495547"/>
              <a:ext cx="3491406" cy="22383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61072" y="4733925"/>
              <a:ext cx="3517095" cy="21240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61070" y="0"/>
              <a:ext cx="3501694" cy="2495435"/>
            </a:xfrm>
            <a:prstGeom prst="rect">
              <a:avLst/>
            </a:prstGeom>
          </p:spPr>
        </p:pic>
      </p:grpSp>
      <p:sp>
        <p:nvSpPr>
          <p:cNvPr id="12" name="object 6" descr="$PPTXTitle">
            <a:extLst>
              <a:ext uri="{FF2B5EF4-FFF2-40B4-BE49-F238E27FC236}">
                <a16:creationId xmlns:a16="http://schemas.microsoft.com/office/drawing/2014/main" id="{7F7E8546-CEE6-2CB6-4B8F-9DEDFEECF6C6}"/>
              </a:ext>
            </a:extLst>
          </p:cNvPr>
          <p:cNvSpPr txBox="1">
            <a:spLocks/>
          </p:cNvSpPr>
          <p:nvPr/>
        </p:nvSpPr>
        <p:spPr>
          <a:xfrm>
            <a:off x="364490" y="401189"/>
            <a:ext cx="6253322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rgbClr val="211F1F"/>
                </a:solidFill>
                <a:latin typeface="G.I. 530"/>
                <a:ea typeface="+mj-ea"/>
                <a:cs typeface="G.I. 530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TACOM:</a:t>
            </a:r>
            <a:r>
              <a:rPr lang="en-US" b="1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SIERRA</a:t>
            </a:r>
            <a:r>
              <a:rPr lang="en-US" b="1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lang="en-US" b="1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10" dirty="0"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81045" y="6325615"/>
            <a:ext cx="749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-50" dirty="0">
                <a:solidFill>
                  <a:srgbClr val="211F1F"/>
                </a:solidFill>
                <a:latin typeface="Arial"/>
                <a:cs typeface="Arial"/>
              </a:rPr>
              <a:t>9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5777" y="13067"/>
            <a:ext cx="10420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48304" y="6451659"/>
            <a:ext cx="4229100" cy="379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DISTRIBUTION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STATEMENT</a:t>
            </a:r>
            <a:r>
              <a:rPr sz="1200" spc="-1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A.</a:t>
            </a:r>
            <a:r>
              <a:rPr sz="1200" spc="-7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Approved</a:t>
            </a:r>
            <a:r>
              <a:rPr sz="1200" spc="-3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for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1F1F"/>
                </a:solidFill>
                <a:latin typeface="Arial"/>
                <a:cs typeface="Arial"/>
              </a:rPr>
              <a:t>Public</a:t>
            </a:r>
            <a:r>
              <a:rPr sz="1200" spc="-25" dirty="0">
                <a:solidFill>
                  <a:srgbClr val="211F1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1F1F"/>
                </a:solidFill>
                <a:latin typeface="Arial"/>
                <a:cs typeface="Arial"/>
              </a:rPr>
              <a:t>Release.</a:t>
            </a:r>
            <a:endParaRPr sz="1200">
              <a:latin typeface="Arial"/>
              <a:cs typeface="Arial"/>
            </a:endParaRPr>
          </a:p>
          <a:p>
            <a:pPr marL="1139825">
              <a:lnSpc>
                <a:spcPct val="100000"/>
              </a:lnSpc>
              <a:spcBef>
                <a:spcPts val="20"/>
              </a:spcBef>
            </a:pPr>
            <a:r>
              <a:rPr sz="1100" spc="-10" dirty="0">
                <a:solidFill>
                  <a:srgbClr val="211F1F"/>
                </a:solidFill>
                <a:latin typeface="Arial"/>
                <a:cs typeface="Arial"/>
              </a:rPr>
              <a:t>UNCLASSIFIED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4965" y="1047756"/>
            <a:ext cx="6359525" cy="4856458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700"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</a:t>
            </a:r>
            <a:r>
              <a:rPr sz="1700" b="1" spc="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Number:</a:t>
            </a:r>
            <a:r>
              <a:rPr sz="1700" b="1" spc="-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W912GY-25-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C001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1700" b="1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CSO</a:t>
            </a:r>
            <a:r>
              <a:rPr sz="1700" b="1" spc="-8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Open:</a:t>
            </a:r>
            <a:r>
              <a:rPr sz="1700" b="1" spc="-7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sz="1600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30,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2030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54305"/>
            <a:r>
              <a:rPr sz="1700"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</a:t>
            </a:r>
            <a:r>
              <a:rPr sz="1700" b="1" spc="-8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AOIs:</a:t>
            </a:r>
            <a:r>
              <a:rPr sz="1700" b="1" spc="-9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700" b="1" spc="-90" dirty="0">
              <a:solidFill>
                <a:srgbClr val="21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54305">
              <a:spcAft>
                <a:spcPts val="600"/>
              </a:spcAft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Seeking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sz="16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  <a:r>
              <a:rPr sz="1600" spc="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constructs</a:t>
            </a:r>
            <a:r>
              <a:rPr sz="1600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technologies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accelerate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capability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Warfighter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while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enhancing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optimizing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Defense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5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tomorrow’s</a:t>
            </a:r>
            <a:r>
              <a:rPr sz="1600" spc="-1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missions.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sz="1700"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Closed</a:t>
            </a:r>
            <a:r>
              <a:rPr sz="1700" b="1" spc="-8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AOIs:</a:t>
            </a:r>
            <a:r>
              <a:rPr sz="1700" b="1" spc="-8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700" b="1" spc="-80" dirty="0">
              <a:solidFill>
                <a:srgbClr val="21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None</a:t>
            </a:r>
            <a:r>
              <a:rPr sz="1600" spc="-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600" spc="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sz="1600" spc="-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700"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</a:t>
            </a:r>
            <a:r>
              <a:rPr sz="1700" b="1"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700" b="1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r>
              <a:rPr sz="1700" b="1"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relating</a:t>
            </a:r>
            <a:r>
              <a:rPr sz="1700" b="1"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700" b="1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SIAD’s</a:t>
            </a:r>
            <a:r>
              <a:rPr sz="1700" b="1" spc="-7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b="1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endParaRPr lang="en-US" sz="1700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Agile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600" spc="-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Adaptive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Facilities</a:t>
            </a:r>
            <a:endParaRPr lang="en-US" sz="16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r>
              <a:rPr sz="1600" spc="-2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600" spc="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endParaRPr lang="en-US" sz="16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Automation</a:t>
            </a:r>
            <a:r>
              <a:rPr sz="1600" spc="-6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600" spc="-3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Robotics</a:t>
            </a:r>
            <a:endParaRPr lang="en-US" sz="16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Logistics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Inventory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  <a:r>
              <a:rPr sz="1600" spc="-4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Modernization</a:t>
            </a:r>
            <a:endParaRPr lang="en-US" sz="16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Airfield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endParaRPr lang="en-US" sz="16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Energy,</a:t>
            </a:r>
            <a:r>
              <a:rPr sz="1600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Environmental,</a:t>
            </a:r>
            <a:r>
              <a:rPr sz="1600" spc="-7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600" spc="-3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r>
              <a:rPr sz="1600" spc="-6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1600" spc="-1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Public-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</a:t>
            </a:r>
            <a:r>
              <a:rPr sz="1600" spc="-45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Partnerships</a:t>
            </a:r>
            <a:r>
              <a:rPr sz="1600" spc="-5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21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(P3)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1800" y="685800"/>
            <a:ext cx="4295787" cy="5481167"/>
          </a:xfrm>
          <a:prstGeom prst="rect">
            <a:avLst/>
          </a:prstGeom>
        </p:spPr>
      </p:pic>
      <p:sp>
        <p:nvSpPr>
          <p:cNvPr id="11" name="object 6" descr="$PPTXTitle">
            <a:extLst>
              <a:ext uri="{FF2B5EF4-FFF2-40B4-BE49-F238E27FC236}">
                <a16:creationId xmlns:a16="http://schemas.microsoft.com/office/drawing/2014/main" id="{DAD17C42-ECB5-CCFE-01D2-D1B72ED57FBA}"/>
              </a:ext>
            </a:extLst>
          </p:cNvPr>
          <p:cNvSpPr txBox="1">
            <a:spLocks/>
          </p:cNvSpPr>
          <p:nvPr/>
        </p:nvSpPr>
        <p:spPr>
          <a:xfrm>
            <a:off x="364490" y="401189"/>
            <a:ext cx="6253322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rgbClr val="211F1F"/>
                </a:solidFill>
                <a:latin typeface="G.I. 530"/>
                <a:ea typeface="+mj-ea"/>
                <a:cs typeface="G.I. 530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ACC-DTA:</a:t>
            </a:r>
            <a:r>
              <a:rPr lang="en-US" b="1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SIERRA</a:t>
            </a:r>
            <a:r>
              <a:rPr lang="en-US" b="1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r>
              <a:rPr lang="en-US" b="1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10" dirty="0">
                <a:latin typeface="Arial" panose="020B0604020202020204" pitchFamily="34" charset="0"/>
                <a:cs typeface="Arial" panose="020B0604020202020204" pitchFamily="34" charset="0"/>
              </a:rPr>
              <a:t>DEPOT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5781F98-6B59-4D61-A8F0-62C247FC8530}"/>
</file>

<file path=customXml/itemProps2.xml><?xml version="1.0" encoding="utf-8"?>
<ds:datastoreItem xmlns:ds="http://schemas.openxmlformats.org/officeDocument/2006/customXml" ds:itemID="{79F87593-12F0-453A-8A15-37F2BD15EDA6}"/>
</file>

<file path=customXml/itemProps3.xml><?xml version="1.0" encoding="utf-8"?>
<ds:datastoreItem xmlns:ds="http://schemas.openxmlformats.org/officeDocument/2006/customXml" ds:itemID="{800D54D4-4366-45AB-BF8F-878ED07AAF48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1177</Words>
  <Application>Microsoft Office PowerPoint</Application>
  <PresentationFormat>Widescreen</PresentationFormat>
  <Paragraphs>208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G.I. 400</vt:lpstr>
      <vt:lpstr>G.I. 530</vt:lpstr>
      <vt:lpstr>Times New Roman</vt:lpstr>
      <vt:lpstr>Office Theme</vt:lpstr>
      <vt:lpstr>PowerPoint Presentation</vt:lpstr>
      <vt:lpstr>AGENDA</vt:lpstr>
      <vt:lpstr>OIB LEADERSHIP MODERATOR AND PANEL MEMBERS</vt:lpstr>
      <vt:lpstr>PowerPoint Presentation</vt:lpstr>
      <vt:lpstr>TACOM: ANNISTON ARMY DEPOT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TACOM: ROCK ISLAND ARSENAL – JOINT MANUFACTURING AND TECHNOLOGY CENTER</vt:lpstr>
      <vt:lpstr>PowerPoint Presentation</vt:lpstr>
      <vt:lpstr>PowerPoint Presentation</vt:lpstr>
      <vt:lpstr>TACOM: RED RIVER ARMY DEPOT</vt:lpstr>
      <vt:lpstr>ACC-DTA: Red River Army Depot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Feldman, Jessica V CTR (USA)</dc:creator>
  <cp:lastModifiedBy>Palembas Liess, Stephanie R CIV USARMY TACOM (USA)</cp:lastModifiedBy>
  <cp:revision>2</cp:revision>
  <dcterms:created xsi:type="dcterms:W3CDTF">2026-08-07T19:14:39Z</dcterms:created>
  <dcterms:modified xsi:type="dcterms:W3CDTF">2026-08-10T15:15:51Z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Created">
    <vt:filetime>2026-08-06T00:00:00Z</vt:filetime>
  </property>
  <property fmtid="{D5CDD505-2E9C-101B-9397-08002B2CF9AE}" pid="4" name="Creator">
    <vt:lpwstr>Acrobat PDFMaker 26 for PowerPoint</vt:lpwstr>
  </property>
  <property fmtid="{D5CDD505-2E9C-101B-9397-08002B2CF9AE}" pid="5" name="LastSaved">
    <vt:filetime>2026-08-07T00:00:00Z</vt:filetime>
  </property>
  <property fmtid="{D5CDD505-2E9C-101B-9397-08002B2CF9AE}" pid="6" name="Producer">
    <vt:lpwstr>Adobe PDF Library 26.1.235</vt:lpwstr>
  </property>
</Properties>
</file>